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8"/>
    <p:restoredTop sz="94621"/>
  </p:normalViewPr>
  <p:slideViewPr>
    <p:cSldViewPr snapToGrid="0" snapToObjects="1">
      <p:cViewPr varScale="1">
        <p:scale>
          <a:sx n="118" d="100"/>
          <a:sy n="118" d="100"/>
        </p:scale>
        <p:origin x="240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162C791-CCA1-C249-BB43-63DC37D34FDE}" type="datetimeFigureOut">
              <a:rPr lang="en-US" smtClean="0"/>
              <a:t>1/3/20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5FCB620-3979-6E44-BA38-753EA259922F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56785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2C791-CCA1-C249-BB43-63DC37D34FDE}" type="datetimeFigureOut">
              <a:rPr lang="en-US" smtClean="0"/>
              <a:t>1/3/20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CB620-3979-6E44-BA38-753EA25992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919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2C791-CCA1-C249-BB43-63DC37D34FDE}" type="datetimeFigureOut">
              <a:rPr lang="en-US" smtClean="0"/>
              <a:t>1/3/20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CB620-3979-6E44-BA38-753EA25992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7077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2C791-CCA1-C249-BB43-63DC37D34FDE}" type="datetimeFigureOut">
              <a:rPr lang="en-US" smtClean="0"/>
              <a:t>1/3/20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CB620-3979-6E44-BA38-753EA259922F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70480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2C791-CCA1-C249-BB43-63DC37D34FDE}" type="datetimeFigureOut">
              <a:rPr lang="en-US" smtClean="0"/>
              <a:t>1/3/20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CB620-3979-6E44-BA38-753EA25992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601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2C791-CCA1-C249-BB43-63DC37D34FDE}" type="datetimeFigureOut">
              <a:rPr lang="en-US" smtClean="0"/>
              <a:t>1/3/20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CB620-3979-6E44-BA38-753EA25992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5142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2C791-CCA1-C249-BB43-63DC37D34FDE}" type="datetimeFigureOut">
              <a:rPr lang="en-US" smtClean="0"/>
              <a:t>1/3/20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CB620-3979-6E44-BA38-753EA25992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3391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2C791-CCA1-C249-BB43-63DC37D34FDE}" type="datetimeFigureOut">
              <a:rPr lang="en-US" smtClean="0"/>
              <a:t>1/3/20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CB620-3979-6E44-BA38-753EA25992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8013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2C791-CCA1-C249-BB43-63DC37D34FDE}" type="datetimeFigureOut">
              <a:rPr lang="en-US" smtClean="0"/>
              <a:t>1/3/20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CB620-3979-6E44-BA38-753EA25992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534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2C791-CCA1-C249-BB43-63DC37D34FDE}" type="datetimeFigureOut">
              <a:rPr lang="en-US" smtClean="0"/>
              <a:t>1/3/20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CB620-3979-6E44-BA38-753EA25992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328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2C791-CCA1-C249-BB43-63DC37D34FDE}" type="datetimeFigureOut">
              <a:rPr lang="en-US" smtClean="0"/>
              <a:t>1/3/20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CB620-3979-6E44-BA38-753EA25992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518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2C791-CCA1-C249-BB43-63DC37D34FDE}" type="datetimeFigureOut">
              <a:rPr lang="en-US" smtClean="0"/>
              <a:t>1/3/20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CB620-3979-6E44-BA38-753EA25992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965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2C791-CCA1-C249-BB43-63DC37D34FDE}" type="datetimeFigureOut">
              <a:rPr lang="en-US" smtClean="0"/>
              <a:t>1/3/20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CB620-3979-6E44-BA38-753EA25992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619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2C791-CCA1-C249-BB43-63DC37D34FDE}" type="datetimeFigureOut">
              <a:rPr lang="en-US" smtClean="0"/>
              <a:t>1/3/20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CB620-3979-6E44-BA38-753EA25992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285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2C791-CCA1-C249-BB43-63DC37D34FDE}" type="datetimeFigureOut">
              <a:rPr lang="en-US" smtClean="0"/>
              <a:t>1/3/20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CB620-3979-6E44-BA38-753EA25992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780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2C791-CCA1-C249-BB43-63DC37D34FDE}" type="datetimeFigureOut">
              <a:rPr lang="en-US" smtClean="0"/>
              <a:t>1/3/20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CB620-3979-6E44-BA38-753EA25992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894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2C791-CCA1-C249-BB43-63DC37D34FDE}" type="datetimeFigureOut">
              <a:rPr lang="en-US" smtClean="0"/>
              <a:t>1/3/20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CB620-3979-6E44-BA38-753EA25992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403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162C791-CCA1-C249-BB43-63DC37D34FDE}" type="datetimeFigureOut">
              <a:rPr lang="en-US" smtClean="0"/>
              <a:t>1/3/20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5FCB620-3979-6E44-BA38-753EA25992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009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7A150-84D3-2C44-AC71-E3FDEE7E9E0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9600" dirty="0"/>
              <a:t>The Book of Acts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143A47-75BF-294F-A8DA-7A1D44A34B0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4800" dirty="0"/>
              <a:t>In 15 minutes!</a:t>
            </a:r>
          </a:p>
        </p:txBody>
      </p:sp>
    </p:spTree>
    <p:extLst>
      <p:ext uri="{BB962C8B-B14F-4D97-AF65-F5344CB8AC3E}">
        <p14:creationId xmlns:p14="http://schemas.microsoft.com/office/powerpoint/2010/main" val="303652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A3950-50CF-134E-B270-095E0E6C2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Acts 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145CF2-101D-8B4B-802C-7B721592DB2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1212286" cy="3311189"/>
          </a:xfrm>
        </p:spPr>
        <p:txBody>
          <a:bodyPr>
            <a:normAutofit/>
          </a:bodyPr>
          <a:lstStyle/>
          <a:p>
            <a:r>
              <a:rPr lang="en-US" sz="3600" dirty="0"/>
              <a:t>Saul meets </a:t>
            </a:r>
            <a:r>
              <a:rPr lang="en-US" sz="3600" dirty="0" err="1"/>
              <a:t>jesus</a:t>
            </a:r>
            <a:r>
              <a:rPr lang="en-US" sz="3600" dirty="0"/>
              <a:t> and is blinded</a:t>
            </a:r>
          </a:p>
          <a:p>
            <a:r>
              <a:rPr lang="en-US" sz="3600" dirty="0"/>
              <a:t>Ananias restores his sight and baptizes </a:t>
            </a:r>
            <a:r>
              <a:rPr lang="en-US" sz="3600" dirty="0" err="1"/>
              <a:t>saul</a:t>
            </a:r>
            <a:endParaRPr lang="en-US" sz="3600" dirty="0"/>
          </a:p>
          <a:p>
            <a:r>
              <a:rPr lang="en-US" sz="3600" dirty="0"/>
              <a:t>Saul escapes </a:t>
            </a:r>
            <a:r>
              <a:rPr lang="en-US" sz="3600" dirty="0" err="1"/>
              <a:t>damascus</a:t>
            </a:r>
            <a:endParaRPr lang="en-US" sz="3600" dirty="0"/>
          </a:p>
          <a:p>
            <a:r>
              <a:rPr lang="en-US" sz="3600" dirty="0"/>
              <a:t>Peter heals </a:t>
            </a:r>
            <a:r>
              <a:rPr lang="en-US" sz="3600" dirty="0" err="1"/>
              <a:t>aeneas</a:t>
            </a:r>
            <a:r>
              <a:rPr lang="en-US" sz="3600" dirty="0"/>
              <a:t> and raises Tabitha from the dead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138058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A3950-50CF-134E-B270-095E0E6C2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Acts 10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145CF2-101D-8B4B-802C-7B721592DB2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1212286" cy="3311189"/>
          </a:xfrm>
        </p:spPr>
        <p:txBody>
          <a:bodyPr>
            <a:normAutofit/>
          </a:bodyPr>
          <a:lstStyle/>
          <a:p>
            <a:r>
              <a:rPr lang="en-US" sz="3600" dirty="0"/>
              <a:t>Cornelius, roman centurion told to see peter</a:t>
            </a:r>
          </a:p>
          <a:p>
            <a:r>
              <a:rPr lang="en-US" sz="3600" dirty="0"/>
              <a:t>Peter has a vision of sheet filled with animals</a:t>
            </a:r>
          </a:p>
          <a:p>
            <a:r>
              <a:rPr lang="en-US" sz="3600" dirty="0"/>
              <a:t>Holy spirit falls upon the gentiles</a:t>
            </a:r>
          </a:p>
          <a:p>
            <a:r>
              <a:rPr lang="en-US" sz="3600" dirty="0"/>
              <a:t>Peter orders them to be baptized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0213757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A3950-50CF-134E-B270-095E0E6C2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Acts 11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145CF2-101D-8B4B-802C-7B721592DB2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1212286" cy="3311189"/>
          </a:xfrm>
        </p:spPr>
        <p:txBody>
          <a:bodyPr>
            <a:normAutofit/>
          </a:bodyPr>
          <a:lstStyle/>
          <a:p>
            <a:r>
              <a:rPr lang="en-US" sz="3600" dirty="0"/>
              <a:t>Jews are upset peter allowed the gentile in</a:t>
            </a:r>
          </a:p>
          <a:p>
            <a:r>
              <a:rPr lang="en-US" sz="3600" dirty="0"/>
              <a:t>Peter recounts what happened</a:t>
            </a:r>
          </a:p>
          <a:p>
            <a:r>
              <a:rPr lang="en-US" sz="3600" dirty="0"/>
              <a:t>Saul and </a:t>
            </a:r>
            <a:r>
              <a:rPr lang="en-US" sz="3600" dirty="0" err="1"/>
              <a:t>barnabus</a:t>
            </a:r>
            <a:r>
              <a:rPr lang="en-US" sz="3600" dirty="0"/>
              <a:t> at Antioch. Called ”Christians”</a:t>
            </a:r>
          </a:p>
          <a:p>
            <a:r>
              <a:rPr lang="en-US" sz="3600" dirty="0"/>
              <a:t>Agabus foretells great famine in </a:t>
            </a:r>
            <a:r>
              <a:rPr lang="en-US" sz="3600" dirty="0" err="1"/>
              <a:t>judea</a:t>
            </a:r>
            <a:endParaRPr lang="en-US" sz="3600" dirty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5679418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A3950-50CF-134E-B270-095E0E6C2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Acts 12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145CF2-101D-8B4B-802C-7B721592DB2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1212286" cy="3311189"/>
          </a:xfrm>
        </p:spPr>
        <p:txBody>
          <a:bodyPr>
            <a:normAutofit/>
          </a:bodyPr>
          <a:lstStyle/>
          <a:p>
            <a:r>
              <a:rPr lang="en-US" sz="3600" dirty="0"/>
              <a:t>Herod kills </a:t>
            </a:r>
            <a:r>
              <a:rPr lang="en-US" sz="3600" dirty="0" err="1"/>
              <a:t>james</a:t>
            </a:r>
            <a:r>
              <a:rPr lang="en-US" sz="3600" dirty="0"/>
              <a:t> and imprisons peter</a:t>
            </a:r>
          </a:p>
          <a:p>
            <a:r>
              <a:rPr lang="en-US" sz="3600" dirty="0"/>
              <a:t>Peter miraculously escapes</a:t>
            </a:r>
          </a:p>
          <a:p>
            <a:r>
              <a:rPr lang="en-US" sz="3600" dirty="0"/>
              <a:t>Herod fails to give god glory</a:t>
            </a:r>
          </a:p>
          <a:p>
            <a:r>
              <a:rPr lang="en-US" sz="3600" dirty="0"/>
              <a:t>Herod is struck down and eaten by worms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034920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A3950-50CF-134E-B270-095E0E6C2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Acts 13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145CF2-101D-8B4B-802C-7B721592DB2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1212286" cy="3311189"/>
          </a:xfrm>
        </p:spPr>
        <p:txBody>
          <a:bodyPr>
            <a:normAutofit/>
          </a:bodyPr>
          <a:lstStyle/>
          <a:p>
            <a:r>
              <a:rPr lang="en-US" sz="3600" dirty="0"/>
              <a:t>Paul, </a:t>
            </a:r>
            <a:r>
              <a:rPr lang="en-US" sz="3600" dirty="0" err="1"/>
              <a:t>barnabus</a:t>
            </a:r>
            <a:r>
              <a:rPr lang="en-US" sz="3600" dirty="0"/>
              <a:t> and john mark on First journey</a:t>
            </a:r>
          </a:p>
          <a:p>
            <a:r>
              <a:rPr lang="en-US" sz="3600" dirty="0"/>
              <a:t>Bar-</a:t>
            </a:r>
            <a:r>
              <a:rPr lang="en-US" sz="3600" dirty="0" err="1"/>
              <a:t>jesus</a:t>
            </a:r>
            <a:r>
              <a:rPr lang="en-US" sz="3600" dirty="0"/>
              <a:t>, the sorcerer, stuck blind</a:t>
            </a:r>
          </a:p>
          <a:p>
            <a:r>
              <a:rPr lang="en-US" sz="3600" dirty="0"/>
              <a:t>After meeting </a:t>
            </a:r>
            <a:r>
              <a:rPr lang="en-US" sz="3600" dirty="0" err="1"/>
              <a:t>sergius</a:t>
            </a:r>
            <a:r>
              <a:rPr lang="en-US" sz="3600" dirty="0"/>
              <a:t> Paulus, </a:t>
            </a:r>
            <a:r>
              <a:rPr lang="en-US" sz="3600" dirty="0" err="1"/>
              <a:t>saul</a:t>
            </a:r>
            <a:r>
              <a:rPr lang="en-US" sz="3600" dirty="0"/>
              <a:t> is called </a:t>
            </a:r>
            <a:r>
              <a:rPr lang="en-US" sz="3600" dirty="0" err="1"/>
              <a:t>paul</a:t>
            </a:r>
            <a:endParaRPr lang="en-US" sz="3600" dirty="0"/>
          </a:p>
          <a:p>
            <a:r>
              <a:rPr lang="en-US" sz="3600" dirty="0"/>
              <a:t>John mark leaves and returns to </a:t>
            </a:r>
            <a:r>
              <a:rPr lang="en-US" sz="3600" dirty="0" err="1"/>
              <a:t>jerusalem</a:t>
            </a:r>
            <a:endParaRPr lang="en-US" sz="3600" dirty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019240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A3950-50CF-134E-B270-095E0E6C2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Acts 14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145CF2-101D-8B4B-802C-7B721592DB2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1212286" cy="3311189"/>
          </a:xfrm>
        </p:spPr>
        <p:txBody>
          <a:bodyPr>
            <a:normAutofit/>
          </a:bodyPr>
          <a:lstStyle/>
          <a:p>
            <a:r>
              <a:rPr lang="en-US" sz="3600" dirty="0"/>
              <a:t>Iconium to Lystra to </a:t>
            </a:r>
            <a:r>
              <a:rPr lang="en-US" sz="3600" dirty="0" err="1"/>
              <a:t>derbe</a:t>
            </a:r>
            <a:endParaRPr lang="en-US" sz="3600" dirty="0"/>
          </a:p>
          <a:p>
            <a:r>
              <a:rPr lang="en-US" sz="3600" dirty="0" err="1"/>
              <a:t>Barnabus</a:t>
            </a:r>
            <a:r>
              <a:rPr lang="en-US" sz="3600" dirty="0"/>
              <a:t>-Jupiter and </a:t>
            </a:r>
            <a:r>
              <a:rPr lang="en-US" sz="3600" dirty="0" err="1"/>
              <a:t>paul-hermes</a:t>
            </a:r>
            <a:endParaRPr lang="en-US" sz="3600" dirty="0"/>
          </a:p>
          <a:p>
            <a:r>
              <a:rPr lang="en-US" sz="3600" dirty="0"/>
              <a:t>Paul is stoned by the people</a:t>
            </a:r>
          </a:p>
          <a:p>
            <a:r>
              <a:rPr lang="en-US" sz="3600" dirty="0"/>
              <a:t>Appointed elders with praying and fasting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242790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A3950-50CF-134E-B270-095E0E6C2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Acts 15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145CF2-101D-8B4B-802C-7B721592DB2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1212286" cy="3311189"/>
          </a:xfrm>
        </p:spPr>
        <p:txBody>
          <a:bodyPr>
            <a:normAutofit/>
          </a:bodyPr>
          <a:lstStyle/>
          <a:p>
            <a:r>
              <a:rPr lang="en-US" sz="3600" dirty="0"/>
              <a:t>Jews preach gentiles must be circumcised</a:t>
            </a:r>
          </a:p>
          <a:p>
            <a:r>
              <a:rPr lang="en-US" sz="3600" dirty="0"/>
              <a:t>Apostles and elders make decision and send letter</a:t>
            </a:r>
          </a:p>
          <a:p>
            <a:r>
              <a:rPr lang="en-US" sz="3600" dirty="0" err="1"/>
              <a:t>Barnabus</a:t>
            </a:r>
            <a:r>
              <a:rPr lang="en-US" sz="3600" dirty="0"/>
              <a:t> takes john mark</a:t>
            </a:r>
          </a:p>
          <a:p>
            <a:r>
              <a:rPr lang="en-US" sz="3600" dirty="0"/>
              <a:t>Paul takes </a:t>
            </a:r>
            <a:r>
              <a:rPr lang="en-US" sz="3600" dirty="0" err="1"/>
              <a:t>silas</a:t>
            </a:r>
            <a:endParaRPr lang="en-US" sz="3600" dirty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4880949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A3950-50CF-134E-B270-095E0E6C2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Acts 16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145CF2-101D-8B4B-802C-7B721592DB2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1212286" cy="3311189"/>
          </a:xfrm>
        </p:spPr>
        <p:txBody>
          <a:bodyPr>
            <a:normAutofit/>
          </a:bodyPr>
          <a:lstStyle/>
          <a:p>
            <a:r>
              <a:rPr lang="en-US" sz="3600" dirty="0"/>
              <a:t>Paul meets timothy in </a:t>
            </a:r>
            <a:r>
              <a:rPr lang="en-US" sz="3600" dirty="0" err="1"/>
              <a:t>lystra</a:t>
            </a:r>
            <a:endParaRPr lang="en-US" sz="3600" dirty="0"/>
          </a:p>
          <a:p>
            <a:r>
              <a:rPr lang="en-US" sz="3600" dirty="0"/>
              <a:t>Macedonian call</a:t>
            </a:r>
          </a:p>
          <a:p>
            <a:r>
              <a:rPr lang="en-US" sz="3600" dirty="0"/>
              <a:t>Church at </a:t>
            </a:r>
            <a:r>
              <a:rPr lang="en-US" sz="3600" dirty="0" err="1"/>
              <a:t>phillipi</a:t>
            </a:r>
            <a:r>
              <a:rPr lang="en-US" sz="3600" dirty="0"/>
              <a:t> started</a:t>
            </a:r>
          </a:p>
          <a:p>
            <a:r>
              <a:rPr lang="en-US" sz="3600" dirty="0"/>
              <a:t>Lydia, servant girl and jailer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0209412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A3950-50CF-134E-B270-095E0E6C2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Acts 17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145CF2-101D-8B4B-802C-7B721592DB2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1212286" cy="3311189"/>
          </a:xfrm>
        </p:spPr>
        <p:txBody>
          <a:bodyPr>
            <a:normAutofit/>
          </a:bodyPr>
          <a:lstStyle/>
          <a:p>
            <a:r>
              <a:rPr lang="en-US" sz="3600" dirty="0"/>
              <a:t>Paul preaches in </a:t>
            </a:r>
            <a:r>
              <a:rPr lang="en-US" sz="3600" dirty="0" err="1"/>
              <a:t>thessalonica</a:t>
            </a:r>
            <a:endParaRPr lang="en-US" sz="3600" dirty="0"/>
          </a:p>
          <a:p>
            <a:r>
              <a:rPr lang="en-US" sz="3600" dirty="0"/>
              <a:t>Bereans of more noble character</a:t>
            </a:r>
          </a:p>
          <a:p>
            <a:r>
              <a:rPr lang="en-US" sz="3600" dirty="0"/>
              <a:t>Unknown god at </a:t>
            </a:r>
            <a:r>
              <a:rPr lang="en-US" sz="3600" dirty="0" err="1"/>
              <a:t>athens</a:t>
            </a:r>
            <a:endParaRPr lang="en-US" sz="3600" dirty="0"/>
          </a:p>
          <a:p>
            <a:r>
              <a:rPr lang="en-US" sz="3600" dirty="0"/>
              <a:t>Church continues to grow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9516885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A3950-50CF-134E-B270-095E0E6C2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Acts 18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145CF2-101D-8B4B-802C-7B721592DB2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1212286" cy="3311189"/>
          </a:xfrm>
        </p:spPr>
        <p:txBody>
          <a:bodyPr>
            <a:normAutofit/>
          </a:bodyPr>
          <a:lstStyle/>
          <a:p>
            <a:r>
              <a:rPr lang="en-US" sz="3600" dirty="0"/>
              <a:t>Aquila and priscilla</a:t>
            </a:r>
          </a:p>
          <a:p>
            <a:r>
              <a:rPr lang="en-US" sz="3600" dirty="0"/>
              <a:t>Paul at Corinth for 1.5 years</a:t>
            </a:r>
          </a:p>
          <a:p>
            <a:r>
              <a:rPr lang="en-US" sz="3600" dirty="0"/>
              <a:t>Aquila and priscilla instruct </a:t>
            </a:r>
            <a:r>
              <a:rPr lang="en-US" sz="3600" dirty="0" err="1"/>
              <a:t>apollos</a:t>
            </a:r>
            <a:endParaRPr lang="en-US" sz="3600" dirty="0"/>
          </a:p>
          <a:p>
            <a:r>
              <a:rPr lang="en-US" sz="3600" dirty="0"/>
              <a:t>Church at Ephesus sends Apollos to </a:t>
            </a:r>
            <a:r>
              <a:rPr lang="en-US" sz="3600" dirty="0" err="1"/>
              <a:t>corinth</a:t>
            </a:r>
            <a:endParaRPr lang="en-US" sz="3600" dirty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6937834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A3950-50CF-134E-B270-095E0E6C2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Acts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145CF2-101D-8B4B-802C-7B721592DB2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40 days between resurrection and ascension</a:t>
            </a:r>
          </a:p>
          <a:p>
            <a:r>
              <a:rPr lang="en-US" sz="3600" dirty="0"/>
              <a:t>Stay in Jerusalem. Will send the holy spirit soon</a:t>
            </a:r>
          </a:p>
          <a:p>
            <a:r>
              <a:rPr lang="en-US" sz="3600" dirty="0"/>
              <a:t>Will come again in the clouds as he ascended</a:t>
            </a:r>
          </a:p>
          <a:p>
            <a:r>
              <a:rPr lang="en-US" sz="3600" dirty="0"/>
              <a:t>Matthias replaces judas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866464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A3950-50CF-134E-B270-095E0E6C2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Acts 19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145CF2-101D-8B4B-802C-7B721592DB2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1212286" cy="3311189"/>
          </a:xfrm>
        </p:spPr>
        <p:txBody>
          <a:bodyPr>
            <a:normAutofit/>
          </a:bodyPr>
          <a:lstStyle/>
          <a:p>
            <a:r>
              <a:rPr lang="en-US" sz="3600" dirty="0"/>
              <a:t>Paul goes to </a:t>
            </a:r>
            <a:r>
              <a:rPr lang="en-US" sz="3600" dirty="0" err="1"/>
              <a:t>ephesus</a:t>
            </a:r>
            <a:endParaRPr lang="en-US" sz="3600" dirty="0"/>
          </a:p>
          <a:p>
            <a:r>
              <a:rPr lang="en-US" sz="3600" dirty="0"/>
              <a:t>12 men who had john’s baptism</a:t>
            </a:r>
          </a:p>
          <a:p>
            <a:r>
              <a:rPr lang="en-US" sz="3600" dirty="0"/>
              <a:t>Seven sons of </a:t>
            </a:r>
            <a:r>
              <a:rPr lang="en-US" sz="3600" dirty="0" err="1"/>
              <a:t>sceva</a:t>
            </a:r>
            <a:endParaRPr lang="en-US" sz="3600" dirty="0"/>
          </a:p>
          <a:p>
            <a:r>
              <a:rPr lang="en-US" sz="3600" dirty="0"/>
              <a:t>Demetrius and the goddess </a:t>
            </a:r>
            <a:r>
              <a:rPr lang="en-US" sz="3600" dirty="0" err="1"/>
              <a:t>artemis</a:t>
            </a:r>
            <a:endParaRPr lang="en-US" sz="3600" dirty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645729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A3950-50CF-134E-B270-095E0E6C2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Acts 20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145CF2-101D-8B4B-802C-7B721592DB2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1212286" cy="3311189"/>
          </a:xfrm>
        </p:spPr>
        <p:txBody>
          <a:bodyPr>
            <a:normAutofit/>
          </a:bodyPr>
          <a:lstStyle/>
          <a:p>
            <a:r>
              <a:rPr lang="en-US" sz="3600" dirty="0"/>
              <a:t>Paul preaches in Greece for 3 months</a:t>
            </a:r>
          </a:p>
          <a:p>
            <a:r>
              <a:rPr lang="en-US" sz="3600" dirty="0"/>
              <a:t>Paul raises Eutychus from the dead</a:t>
            </a:r>
          </a:p>
          <a:p>
            <a:r>
              <a:rPr lang="en-US" sz="3600" dirty="0"/>
              <a:t>Paul meets Ephesian elders at </a:t>
            </a:r>
            <a:r>
              <a:rPr lang="en-US" sz="3600" dirty="0" err="1"/>
              <a:t>miletus</a:t>
            </a:r>
            <a:endParaRPr lang="en-US" sz="3600" dirty="0"/>
          </a:p>
          <a:p>
            <a:r>
              <a:rPr lang="en-US" sz="3600" dirty="0"/>
              <a:t>With tears, </a:t>
            </a:r>
            <a:r>
              <a:rPr lang="en-US" sz="3600" dirty="0" err="1"/>
              <a:t>paul</a:t>
            </a:r>
            <a:r>
              <a:rPr lang="en-US" sz="3600" dirty="0"/>
              <a:t> says they won’t see him again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3846939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A3950-50CF-134E-B270-095E0E6C2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Acts 21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145CF2-101D-8B4B-802C-7B721592DB2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1212286" cy="3311189"/>
          </a:xfrm>
        </p:spPr>
        <p:txBody>
          <a:bodyPr>
            <a:normAutofit/>
          </a:bodyPr>
          <a:lstStyle/>
          <a:p>
            <a:r>
              <a:rPr lang="en-US" sz="3600" dirty="0"/>
              <a:t>Paul warned not to go to </a:t>
            </a:r>
            <a:r>
              <a:rPr lang="en-US" sz="3600" dirty="0" err="1"/>
              <a:t>jerusalem</a:t>
            </a:r>
            <a:endParaRPr lang="en-US" sz="3600" dirty="0"/>
          </a:p>
          <a:p>
            <a:r>
              <a:rPr lang="en-US" sz="3600" dirty="0"/>
              <a:t>Agabus uses </a:t>
            </a:r>
            <a:r>
              <a:rPr lang="en-US" sz="3600" dirty="0" err="1"/>
              <a:t>paul’s</a:t>
            </a:r>
            <a:r>
              <a:rPr lang="en-US" sz="3600" dirty="0"/>
              <a:t> belt to prophesy his imprisonment</a:t>
            </a:r>
          </a:p>
          <a:p>
            <a:r>
              <a:rPr lang="en-US" sz="3600" dirty="0"/>
              <a:t>Paul pays expenses for vows made by four men</a:t>
            </a:r>
          </a:p>
          <a:p>
            <a:r>
              <a:rPr lang="en-US" sz="3600" dirty="0"/>
              <a:t>Paul arrested in </a:t>
            </a:r>
            <a:r>
              <a:rPr lang="en-US" sz="3600" dirty="0" err="1"/>
              <a:t>jerusalem</a:t>
            </a:r>
            <a:endParaRPr lang="en-US" sz="3600" dirty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7320320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A3950-50CF-134E-B270-095E0E6C2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Acts 22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145CF2-101D-8B4B-802C-7B721592DB2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1212286" cy="3311189"/>
          </a:xfrm>
        </p:spPr>
        <p:txBody>
          <a:bodyPr>
            <a:normAutofit/>
          </a:bodyPr>
          <a:lstStyle/>
          <a:p>
            <a:r>
              <a:rPr lang="en-US" sz="3600" dirty="0"/>
              <a:t>Paul recounts his life</a:t>
            </a:r>
          </a:p>
          <a:p>
            <a:r>
              <a:rPr lang="en-US" sz="3600" dirty="0"/>
              <a:t>When he discusses the gentiles the crowd riots</a:t>
            </a:r>
          </a:p>
          <a:p>
            <a:r>
              <a:rPr lang="en-US" sz="3600" dirty="0"/>
              <a:t>Paul says he is a roman citizen</a:t>
            </a:r>
          </a:p>
          <a:p>
            <a:r>
              <a:rPr lang="en-US" sz="3600" dirty="0"/>
              <a:t>Commander asks him to speak to the </a:t>
            </a:r>
            <a:r>
              <a:rPr lang="en-US" sz="3600" dirty="0" err="1"/>
              <a:t>sanhedrin</a:t>
            </a:r>
            <a:endParaRPr lang="en-US" sz="3600" dirty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2654988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A3950-50CF-134E-B270-095E0E6C2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Acts 23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145CF2-101D-8B4B-802C-7B721592DB2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1212286" cy="3311189"/>
          </a:xfrm>
        </p:spPr>
        <p:txBody>
          <a:bodyPr>
            <a:normAutofit/>
          </a:bodyPr>
          <a:lstStyle/>
          <a:p>
            <a:r>
              <a:rPr lang="en-US" sz="3600" dirty="0"/>
              <a:t>Paul divides the Sadducees and Pharisees</a:t>
            </a:r>
          </a:p>
          <a:p>
            <a:r>
              <a:rPr lang="en-US" sz="3600" dirty="0"/>
              <a:t>The lord tells </a:t>
            </a:r>
            <a:r>
              <a:rPr lang="en-US" sz="3600" dirty="0" err="1"/>
              <a:t>paul</a:t>
            </a:r>
            <a:r>
              <a:rPr lang="en-US" sz="3600" dirty="0"/>
              <a:t> he will testify in </a:t>
            </a:r>
            <a:r>
              <a:rPr lang="en-US" sz="3600" dirty="0" err="1"/>
              <a:t>rome</a:t>
            </a:r>
            <a:endParaRPr lang="en-US" sz="3600" dirty="0"/>
          </a:p>
          <a:p>
            <a:r>
              <a:rPr lang="en-US" sz="3600" dirty="0"/>
              <a:t>Paul’s nephew spoils ambush plot</a:t>
            </a:r>
          </a:p>
          <a:p>
            <a:r>
              <a:rPr lang="en-US" sz="3600" dirty="0"/>
              <a:t>Claudius </a:t>
            </a:r>
            <a:r>
              <a:rPr lang="en-US" sz="3600" dirty="0" err="1"/>
              <a:t>lysias</a:t>
            </a:r>
            <a:r>
              <a:rPr lang="en-US" sz="3600" dirty="0"/>
              <a:t> sends </a:t>
            </a:r>
            <a:r>
              <a:rPr lang="en-US" sz="3600" dirty="0" err="1"/>
              <a:t>paul</a:t>
            </a:r>
            <a:r>
              <a:rPr lang="en-US" sz="3600" dirty="0"/>
              <a:t> to governor </a:t>
            </a:r>
            <a:r>
              <a:rPr lang="en-US" sz="3600" dirty="0" err="1"/>
              <a:t>felix</a:t>
            </a:r>
            <a:endParaRPr lang="en-US" sz="3600" dirty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37661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A3950-50CF-134E-B270-095E0E6C2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Acts 24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145CF2-101D-8B4B-802C-7B721592DB2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1212286" cy="3311189"/>
          </a:xfrm>
        </p:spPr>
        <p:txBody>
          <a:bodyPr>
            <a:normAutofit/>
          </a:bodyPr>
          <a:lstStyle/>
          <a:p>
            <a:r>
              <a:rPr lang="en-US" sz="3600" dirty="0" err="1"/>
              <a:t>Tertullus</a:t>
            </a:r>
            <a:r>
              <a:rPr lang="en-US" sz="3600" dirty="0"/>
              <a:t> makes false claims against </a:t>
            </a:r>
            <a:r>
              <a:rPr lang="en-US" sz="3600" dirty="0" err="1"/>
              <a:t>paul</a:t>
            </a:r>
            <a:endParaRPr lang="en-US" sz="3600" dirty="0"/>
          </a:p>
          <a:p>
            <a:r>
              <a:rPr lang="en-US" sz="3600" dirty="0"/>
              <a:t>Paul admits being a member of the way</a:t>
            </a:r>
          </a:p>
          <a:p>
            <a:r>
              <a:rPr lang="en-US" sz="3600" dirty="0"/>
              <a:t>Felix and wife Drusilla listen to </a:t>
            </a:r>
            <a:r>
              <a:rPr lang="en-US" sz="3600" dirty="0" err="1"/>
              <a:t>paul’s</a:t>
            </a:r>
            <a:r>
              <a:rPr lang="en-US" sz="3600" dirty="0"/>
              <a:t> message</a:t>
            </a:r>
          </a:p>
          <a:p>
            <a:r>
              <a:rPr lang="en-US" sz="3600" dirty="0"/>
              <a:t>Paul imprisoned for two years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4861793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A3950-50CF-134E-B270-095E0E6C2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Acts 25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145CF2-101D-8B4B-802C-7B721592DB2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1212286" cy="3311189"/>
          </a:xfrm>
        </p:spPr>
        <p:txBody>
          <a:bodyPr>
            <a:normAutofit/>
          </a:bodyPr>
          <a:lstStyle/>
          <a:p>
            <a:r>
              <a:rPr lang="en-US" sz="3600" dirty="0"/>
              <a:t>Felix replaced by </a:t>
            </a:r>
            <a:r>
              <a:rPr lang="en-US" sz="3600" dirty="0" err="1"/>
              <a:t>festus</a:t>
            </a:r>
            <a:endParaRPr lang="en-US" sz="3600" dirty="0"/>
          </a:p>
          <a:p>
            <a:r>
              <a:rPr lang="en-US" sz="3600" dirty="0"/>
              <a:t>Jews bring case up again against </a:t>
            </a:r>
            <a:r>
              <a:rPr lang="en-US" sz="3600" dirty="0" err="1"/>
              <a:t>paul</a:t>
            </a:r>
            <a:endParaRPr lang="en-US" sz="3600" dirty="0"/>
          </a:p>
          <a:p>
            <a:r>
              <a:rPr lang="en-US" sz="3600" dirty="0"/>
              <a:t>Paul appeals to </a:t>
            </a:r>
            <a:r>
              <a:rPr lang="en-US" sz="3600" dirty="0" err="1"/>
              <a:t>caesar</a:t>
            </a:r>
            <a:endParaRPr lang="en-US" sz="3600" dirty="0"/>
          </a:p>
          <a:p>
            <a:r>
              <a:rPr lang="en-US" sz="3600" dirty="0"/>
              <a:t>Festus asks king Agrippa to listen to </a:t>
            </a:r>
            <a:r>
              <a:rPr lang="en-US" sz="3600" dirty="0" err="1"/>
              <a:t>paul</a:t>
            </a:r>
            <a:endParaRPr lang="en-US" sz="3600" dirty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1097768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A3950-50CF-134E-B270-095E0E6C2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Acts 26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145CF2-101D-8B4B-802C-7B721592DB2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1212286" cy="3311189"/>
          </a:xfrm>
        </p:spPr>
        <p:txBody>
          <a:bodyPr>
            <a:normAutofit/>
          </a:bodyPr>
          <a:lstStyle/>
          <a:p>
            <a:r>
              <a:rPr lang="en-US" sz="3600" dirty="0"/>
              <a:t>Paul recounts his life of persecutor and conversion</a:t>
            </a:r>
          </a:p>
          <a:p>
            <a:r>
              <a:rPr lang="en-US" sz="3600" dirty="0"/>
              <a:t>Festus says </a:t>
            </a:r>
            <a:r>
              <a:rPr lang="en-US" sz="3600" dirty="0" err="1"/>
              <a:t>paul</a:t>
            </a:r>
            <a:r>
              <a:rPr lang="en-US" sz="3600" dirty="0"/>
              <a:t> is out of his mind</a:t>
            </a:r>
          </a:p>
          <a:p>
            <a:r>
              <a:rPr lang="en-US" sz="3600" dirty="0"/>
              <a:t>Agrippa says </a:t>
            </a:r>
            <a:r>
              <a:rPr lang="en-US" sz="3600" dirty="0" err="1"/>
              <a:t>paul</a:t>
            </a:r>
            <a:r>
              <a:rPr lang="en-US" sz="3600" dirty="0"/>
              <a:t> can’t convert him that quickly</a:t>
            </a:r>
          </a:p>
          <a:p>
            <a:r>
              <a:rPr lang="en-US" sz="3600" dirty="0"/>
              <a:t>Agrippa says he would be set free if didn’t appeal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1504712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A3950-50CF-134E-B270-095E0E6C2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Acts 27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145CF2-101D-8B4B-802C-7B721592DB2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1212286" cy="3311189"/>
          </a:xfrm>
        </p:spPr>
        <p:txBody>
          <a:bodyPr>
            <a:normAutofit/>
          </a:bodyPr>
          <a:lstStyle/>
          <a:p>
            <a:r>
              <a:rPr lang="en-US" sz="3600" dirty="0"/>
              <a:t>Paul, as prisoner, sails to </a:t>
            </a:r>
            <a:r>
              <a:rPr lang="en-US" sz="3600" dirty="0" err="1"/>
              <a:t>crete</a:t>
            </a:r>
            <a:endParaRPr lang="en-US" sz="3600" dirty="0"/>
          </a:p>
          <a:p>
            <a:r>
              <a:rPr lang="en-US" sz="3600" dirty="0"/>
              <a:t>Ship runs into a big storm</a:t>
            </a:r>
          </a:p>
          <a:p>
            <a:r>
              <a:rPr lang="en-US" sz="3600" dirty="0"/>
              <a:t>Paul is told all 276 men will be saved</a:t>
            </a:r>
          </a:p>
          <a:p>
            <a:r>
              <a:rPr lang="en-US" sz="3600" dirty="0"/>
              <a:t>Shipwreck on </a:t>
            </a:r>
            <a:r>
              <a:rPr lang="en-US" sz="3600" dirty="0" err="1"/>
              <a:t>malta</a:t>
            </a:r>
            <a:r>
              <a:rPr lang="en-US" sz="3600" dirty="0"/>
              <a:t>. All are saved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6191278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A3950-50CF-134E-B270-095E0E6C2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Acts 28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145CF2-101D-8B4B-802C-7B721592DB2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1212286" cy="3311189"/>
          </a:xfrm>
        </p:spPr>
        <p:txBody>
          <a:bodyPr>
            <a:normAutofit/>
          </a:bodyPr>
          <a:lstStyle/>
          <a:p>
            <a:r>
              <a:rPr lang="en-US" sz="3600" dirty="0"/>
              <a:t>Viper bites </a:t>
            </a:r>
            <a:r>
              <a:rPr lang="en-US" sz="3600" dirty="0" err="1"/>
              <a:t>paul</a:t>
            </a:r>
            <a:r>
              <a:rPr lang="en-US" sz="3600" dirty="0"/>
              <a:t> but he lives</a:t>
            </a:r>
          </a:p>
          <a:p>
            <a:r>
              <a:rPr lang="en-US" sz="3600" dirty="0"/>
              <a:t>Paul heals many during 3 months on island</a:t>
            </a:r>
          </a:p>
          <a:p>
            <a:r>
              <a:rPr lang="en-US" sz="3600" dirty="0"/>
              <a:t>Paul arrives in </a:t>
            </a:r>
            <a:r>
              <a:rPr lang="en-US" sz="3600" dirty="0" err="1"/>
              <a:t>rome</a:t>
            </a:r>
            <a:endParaRPr lang="en-US" sz="3600" dirty="0"/>
          </a:p>
          <a:p>
            <a:r>
              <a:rPr lang="en-US" sz="3600" dirty="0"/>
              <a:t>Preached for 2 years in a rented house.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2427304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A3950-50CF-134E-B270-095E0E6C2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Acts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145CF2-101D-8B4B-802C-7B721592DB2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1212286" cy="3311189"/>
          </a:xfrm>
        </p:spPr>
        <p:txBody>
          <a:bodyPr>
            <a:normAutofit/>
          </a:bodyPr>
          <a:lstStyle/>
          <a:p>
            <a:r>
              <a:rPr lang="en-US" sz="3600" dirty="0"/>
              <a:t>Day of Pentecost – apostles baptized with holy spirit</a:t>
            </a:r>
          </a:p>
          <a:p>
            <a:r>
              <a:rPr lang="en-US" sz="3600" dirty="0"/>
              <a:t>Peter gives sermon: “repent and be baptized”</a:t>
            </a:r>
          </a:p>
          <a:p>
            <a:r>
              <a:rPr lang="en-US" sz="3600" dirty="0"/>
              <a:t>3000 enter the church</a:t>
            </a:r>
          </a:p>
          <a:p>
            <a:r>
              <a:rPr lang="en-US" sz="3600" dirty="0"/>
              <a:t>The church supports each other’s needs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8277043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A3950-50CF-134E-B270-095E0E6C2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Daniel 2:44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145CF2-101D-8B4B-802C-7B721592DB2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1212286" cy="331118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600" dirty="0"/>
              <a:t>"In the time of those kings, the God of heaven </a:t>
            </a:r>
          </a:p>
          <a:p>
            <a:pPr marL="0" indent="0" algn="ctr">
              <a:buNone/>
            </a:pPr>
            <a:r>
              <a:rPr lang="en-US" sz="3600" dirty="0"/>
              <a:t>will set up a kingdom that will never be destroyed, </a:t>
            </a:r>
          </a:p>
          <a:p>
            <a:pPr marL="0" indent="0" algn="ctr">
              <a:buNone/>
            </a:pPr>
            <a:r>
              <a:rPr lang="en-US" sz="3600" dirty="0"/>
              <a:t>nor will it be left to another people. It will crush </a:t>
            </a:r>
          </a:p>
          <a:p>
            <a:pPr marL="0" indent="0" algn="ctr">
              <a:buNone/>
            </a:pPr>
            <a:r>
              <a:rPr lang="en-US" sz="3600" dirty="0"/>
              <a:t>all those kingdoms and bring them to an end, but</a:t>
            </a:r>
          </a:p>
          <a:p>
            <a:pPr marL="0" indent="0" algn="ctr">
              <a:buNone/>
            </a:pPr>
            <a:r>
              <a:rPr lang="en-US" sz="3600" dirty="0"/>
              <a:t> it will itself endure forever.</a:t>
            </a:r>
          </a:p>
        </p:txBody>
      </p:sp>
    </p:spTree>
    <p:extLst>
      <p:ext uri="{BB962C8B-B14F-4D97-AF65-F5344CB8AC3E}">
        <p14:creationId xmlns:p14="http://schemas.microsoft.com/office/powerpoint/2010/main" val="18675270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A3950-50CF-134E-B270-095E0E6C2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Acts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145CF2-101D-8B4B-802C-7B721592DB2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1212286" cy="3311189"/>
          </a:xfrm>
        </p:spPr>
        <p:txBody>
          <a:bodyPr>
            <a:normAutofit/>
          </a:bodyPr>
          <a:lstStyle/>
          <a:p>
            <a:r>
              <a:rPr lang="en-US" sz="3600" dirty="0"/>
              <a:t>Peter and john go to temple to pray</a:t>
            </a:r>
          </a:p>
          <a:p>
            <a:r>
              <a:rPr lang="en-US" sz="3600" dirty="0"/>
              <a:t>40 year old paralyzed beggar at beautiful gate</a:t>
            </a:r>
          </a:p>
          <a:p>
            <a:r>
              <a:rPr lang="en-US" sz="3600" dirty="0"/>
              <a:t>“silver and gold have I none but…”</a:t>
            </a:r>
          </a:p>
          <a:p>
            <a:r>
              <a:rPr lang="en-US" sz="3600" dirty="0"/>
              <a:t>Man is healed in the name of </a:t>
            </a:r>
            <a:r>
              <a:rPr lang="en-US" sz="3600" dirty="0" err="1"/>
              <a:t>jesus</a:t>
            </a:r>
            <a:r>
              <a:rPr lang="en-US" sz="3600" dirty="0"/>
              <a:t> </a:t>
            </a:r>
            <a:r>
              <a:rPr lang="en-US" sz="3600" dirty="0" err="1"/>
              <a:t>christ</a:t>
            </a:r>
            <a:endParaRPr lang="en-US" sz="3600" dirty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6782995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A3950-50CF-134E-B270-095E0E6C2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Acts 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145CF2-101D-8B4B-802C-7B721592DB2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1212286" cy="331118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400" dirty="0"/>
              <a:t>“Salvation is found in no one else, </a:t>
            </a:r>
          </a:p>
          <a:p>
            <a:pPr marL="0" indent="0" algn="ctr">
              <a:buNone/>
            </a:pPr>
            <a:r>
              <a:rPr lang="en-US" sz="4400" dirty="0"/>
              <a:t>for there is no other name under </a:t>
            </a:r>
          </a:p>
          <a:p>
            <a:pPr marL="0" indent="0" algn="ctr">
              <a:buNone/>
            </a:pPr>
            <a:r>
              <a:rPr lang="en-US" sz="4400" dirty="0"/>
              <a:t>heaven given to mankind by </a:t>
            </a:r>
          </a:p>
          <a:p>
            <a:pPr marL="0" indent="0" algn="ctr">
              <a:buNone/>
            </a:pPr>
            <a:r>
              <a:rPr lang="en-US" sz="4400" dirty="0"/>
              <a:t>which we must be saved.”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4729D2-FACA-BC43-9D45-3DD8AA057EBB}"/>
              </a:ext>
            </a:extLst>
          </p:cNvPr>
          <p:cNvSpPr txBox="1"/>
          <p:nvPr/>
        </p:nvSpPr>
        <p:spPr>
          <a:xfrm>
            <a:off x="8991600" y="5600216"/>
            <a:ext cx="19495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Verse 12</a:t>
            </a:r>
          </a:p>
        </p:txBody>
      </p:sp>
    </p:spTree>
    <p:extLst>
      <p:ext uri="{BB962C8B-B14F-4D97-AF65-F5344CB8AC3E}">
        <p14:creationId xmlns:p14="http://schemas.microsoft.com/office/powerpoint/2010/main" val="28288399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A3950-50CF-134E-B270-095E0E6C2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Acts 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145CF2-101D-8B4B-802C-7B721592DB2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1212286" cy="3311189"/>
          </a:xfrm>
        </p:spPr>
        <p:txBody>
          <a:bodyPr>
            <a:normAutofit/>
          </a:bodyPr>
          <a:lstStyle/>
          <a:p>
            <a:r>
              <a:rPr lang="en-US" sz="3600" dirty="0"/>
              <a:t>Ananias and Sapphira</a:t>
            </a:r>
          </a:p>
          <a:p>
            <a:r>
              <a:rPr lang="en-US" sz="3600" dirty="0"/>
              <a:t>Apostles jailed and then freed by angel</a:t>
            </a:r>
          </a:p>
          <a:p>
            <a:r>
              <a:rPr lang="en-US" sz="3600" dirty="0"/>
              <a:t>Verse 29, “We must obey God rather than men!”</a:t>
            </a:r>
          </a:p>
          <a:p>
            <a:r>
              <a:rPr lang="en-US" sz="3600" dirty="0"/>
              <a:t>Gamaliel persuades </a:t>
            </a:r>
            <a:r>
              <a:rPr lang="en-US" sz="3600" dirty="0" err="1"/>
              <a:t>sanhedrin</a:t>
            </a:r>
            <a:endParaRPr lang="en-US" sz="3600" dirty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618132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A3950-50CF-134E-B270-095E0E6C2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Acts 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145CF2-101D-8B4B-802C-7B721592DB2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1212286" cy="3311189"/>
          </a:xfrm>
        </p:spPr>
        <p:txBody>
          <a:bodyPr>
            <a:normAutofit/>
          </a:bodyPr>
          <a:lstStyle/>
          <a:p>
            <a:r>
              <a:rPr lang="en-US" sz="3600" dirty="0"/>
              <a:t>Hellenists complain widows are neglected</a:t>
            </a:r>
          </a:p>
          <a:p>
            <a:r>
              <a:rPr lang="en-US" sz="3600" dirty="0"/>
              <a:t>Apostles appoint 7 men</a:t>
            </a:r>
          </a:p>
          <a:p>
            <a:r>
              <a:rPr lang="en-US" sz="3600" dirty="0"/>
              <a:t>Stephen performs wonders</a:t>
            </a:r>
          </a:p>
          <a:p>
            <a:r>
              <a:rPr lang="en-US" sz="3600" dirty="0"/>
              <a:t>Stephen before the </a:t>
            </a:r>
            <a:r>
              <a:rPr lang="en-US" sz="3600" dirty="0" err="1"/>
              <a:t>sanhedrin</a:t>
            </a:r>
            <a:endParaRPr lang="en-US" sz="3600" dirty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1204927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A3950-50CF-134E-B270-095E0E6C2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Acts 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145CF2-101D-8B4B-802C-7B721592DB2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1212286" cy="3311189"/>
          </a:xfrm>
        </p:spPr>
        <p:txBody>
          <a:bodyPr>
            <a:normAutofit/>
          </a:bodyPr>
          <a:lstStyle/>
          <a:p>
            <a:r>
              <a:rPr lang="en-US" sz="3600" dirty="0"/>
              <a:t>Stephen gives history lesson</a:t>
            </a:r>
          </a:p>
          <a:p>
            <a:r>
              <a:rPr lang="en-US" sz="3600" dirty="0"/>
              <a:t>Stephen sees </a:t>
            </a:r>
            <a:r>
              <a:rPr lang="en-US" sz="3600" dirty="0" err="1"/>
              <a:t>jesus</a:t>
            </a:r>
            <a:r>
              <a:rPr lang="en-US" sz="3600" dirty="0"/>
              <a:t> in heaven</a:t>
            </a:r>
          </a:p>
          <a:p>
            <a:r>
              <a:rPr lang="en-US" sz="3600" dirty="0"/>
              <a:t>Stephen is stoned by the people</a:t>
            </a:r>
          </a:p>
          <a:p>
            <a:r>
              <a:rPr lang="en-US" sz="3600" dirty="0"/>
              <a:t>Saul approves of Stephen’s death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747782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A3950-50CF-134E-B270-095E0E6C2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Acts 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145CF2-101D-8B4B-802C-7B721592DB2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1212286" cy="3311189"/>
          </a:xfrm>
        </p:spPr>
        <p:txBody>
          <a:bodyPr>
            <a:normAutofit/>
          </a:bodyPr>
          <a:lstStyle/>
          <a:p>
            <a:r>
              <a:rPr lang="en-US" sz="3600" dirty="0"/>
              <a:t>Saul begins trying to destroy the church</a:t>
            </a:r>
          </a:p>
          <a:p>
            <a:r>
              <a:rPr lang="en-US" sz="3600" dirty="0"/>
              <a:t>Philip converts Samaritans and </a:t>
            </a:r>
            <a:r>
              <a:rPr lang="en-US" sz="3600" dirty="0" err="1"/>
              <a:t>simon</a:t>
            </a:r>
            <a:r>
              <a:rPr lang="en-US" sz="3600" dirty="0"/>
              <a:t> the sorcerer</a:t>
            </a:r>
          </a:p>
          <a:p>
            <a:r>
              <a:rPr lang="en-US" sz="3600" dirty="0"/>
              <a:t>Simon tries to purchase the holy spirit</a:t>
            </a:r>
          </a:p>
          <a:p>
            <a:r>
              <a:rPr lang="en-US" sz="3600" dirty="0"/>
              <a:t>Philip converts the Ethiopian eunuch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759858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{70168326-366A-8A4F-9289-8BC040487CA5}tf10001077</Template>
  <TotalTime>693</TotalTime>
  <Words>830</Words>
  <Application>Microsoft Macintosh PowerPoint</Application>
  <PresentationFormat>Widescreen</PresentationFormat>
  <Paragraphs>149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3" baseType="lpstr">
      <vt:lpstr>Arial</vt:lpstr>
      <vt:lpstr>Impact</vt:lpstr>
      <vt:lpstr>Main Event</vt:lpstr>
      <vt:lpstr>The Book of Acts</vt:lpstr>
      <vt:lpstr>Acts 1</vt:lpstr>
      <vt:lpstr>Acts 2</vt:lpstr>
      <vt:lpstr>Acts 3</vt:lpstr>
      <vt:lpstr>Acts 4</vt:lpstr>
      <vt:lpstr>Acts 5</vt:lpstr>
      <vt:lpstr>Acts 6</vt:lpstr>
      <vt:lpstr>Acts 7</vt:lpstr>
      <vt:lpstr>Acts 8</vt:lpstr>
      <vt:lpstr>Acts 9</vt:lpstr>
      <vt:lpstr>Acts 10</vt:lpstr>
      <vt:lpstr>Acts 11</vt:lpstr>
      <vt:lpstr>Acts 12</vt:lpstr>
      <vt:lpstr>Acts 13</vt:lpstr>
      <vt:lpstr>Acts 14</vt:lpstr>
      <vt:lpstr>Acts 15</vt:lpstr>
      <vt:lpstr>Acts 16</vt:lpstr>
      <vt:lpstr>Acts 17</vt:lpstr>
      <vt:lpstr>Acts 18</vt:lpstr>
      <vt:lpstr>Acts 19</vt:lpstr>
      <vt:lpstr>Acts 20</vt:lpstr>
      <vt:lpstr>Acts 21</vt:lpstr>
      <vt:lpstr>Acts 22</vt:lpstr>
      <vt:lpstr>Acts 23</vt:lpstr>
      <vt:lpstr>Acts 24</vt:lpstr>
      <vt:lpstr>Acts 25</vt:lpstr>
      <vt:lpstr>Acts 26</vt:lpstr>
      <vt:lpstr>Acts 27</vt:lpstr>
      <vt:lpstr>Acts 28</vt:lpstr>
      <vt:lpstr>Daniel 2:44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Book of Acts</dc:title>
  <dc:creator>Microsoft Office User</dc:creator>
  <cp:lastModifiedBy>Microsoft Office User</cp:lastModifiedBy>
  <cp:revision>11</cp:revision>
  <dcterms:created xsi:type="dcterms:W3CDTF">2020-01-03T16:57:44Z</dcterms:created>
  <dcterms:modified xsi:type="dcterms:W3CDTF">2020-01-04T04:31:18Z</dcterms:modified>
</cp:coreProperties>
</file>